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8" r:id="rId3"/>
    <p:sldId id="279" r:id="rId4"/>
    <p:sldId id="280" r:id="rId5"/>
    <p:sldId id="281" r:id="rId6"/>
    <p:sldId id="288" r:id="rId7"/>
    <p:sldId id="282" r:id="rId8"/>
    <p:sldId id="283" r:id="rId9"/>
    <p:sldId id="284" r:id="rId10"/>
    <p:sldId id="285" r:id="rId11"/>
    <p:sldId id="287" r:id="rId12"/>
    <p:sldId id="286" r:id="rId13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94660"/>
  </p:normalViewPr>
  <p:slideViewPr>
    <p:cSldViewPr>
      <p:cViewPr>
        <p:scale>
          <a:sx n="51" d="100"/>
          <a:sy n="51" d="100"/>
        </p:scale>
        <p:origin x="-1944" y="-4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9471D-95CC-4EDB-87A9-8FCEB5FB20BA}" type="datetimeFigureOut">
              <a:rPr lang="de-DE"/>
              <a:pPr>
                <a:defRPr/>
              </a:pPr>
              <a:t>15.07.2015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AF64B-7E2B-429B-8C04-24E616B1E28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9F3BB-F545-4B29-A6D6-DCACCEB39275}" type="datetimeFigureOut">
              <a:rPr lang="de-DE"/>
              <a:pPr>
                <a:defRPr/>
              </a:pPr>
              <a:t>15.07.2015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476F0-8031-4689-8C9B-0E85BDC9A7A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E9904-382E-40CF-83F0-B89AF464A40D}" type="datetimeFigureOut">
              <a:rPr lang="de-DE"/>
              <a:pPr>
                <a:defRPr/>
              </a:pPr>
              <a:t>15.07.2015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915DF-2EB5-4949-9EA8-E2AD8B0BC3B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96E6C-847E-44B7-9768-F82B2C9FA49C}" type="datetimeFigureOut">
              <a:rPr lang="de-DE"/>
              <a:pPr>
                <a:defRPr/>
              </a:pPr>
              <a:t>15.07.2015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E1E3B-BF26-4BBF-AD16-0358A6C0490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4248B-16DE-483E-B82C-16C6E329FE42}" type="datetimeFigureOut">
              <a:rPr lang="de-DE"/>
              <a:pPr>
                <a:defRPr/>
              </a:pPr>
              <a:t>15.07.2015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20FB5-FA51-45E3-B583-6C49FD27225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5417F-1B81-4892-A14C-CF70F3111CA7}" type="datetimeFigureOut">
              <a:rPr lang="de-DE"/>
              <a:pPr>
                <a:defRPr/>
              </a:pPr>
              <a:t>15.07.2015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71107-9C79-476D-9162-0A72A9D0038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38CFF-8769-4B9C-BDE0-1FA6CF24F24A}" type="datetimeFigureOut">
              <a:rPr lang="de-DE"/>
              <a:pPr>
                <a:defRPr/>
              </a:pPr>
              <a:t>15.07.2015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0FCEA-F285-448E-A57A-5280BAD809F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109A6-BF5C-48FE-9E2F-5C8E35A1E3BB}" type="datetimeFigureOut">
              <a:rPr lang="de-DE"/>
              <a:pPr>
                <a:defRPr/>
              </a:pPr>
              <a:t>15.07.2015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E6E9D-3202-44B7-8956-499F9A2EDBC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DDFBF-1EA3-437D-8391-08ED04F0A072}" type="datetimeFigureOut">
              <a:rPr lang="de-DE"/>
              <a:pPr>
                <a:defRPr/>
              </a:pPr>
              <a:t>15.07.2015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C1EE1-C8A2-41D2-9AE6-5470ABFDF25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E7185-B266-4230-B94C-92CD8C4962A2}" type="datetimeFigureOut">
              <a:rPr lang="de-DE"/>
              <a:pPr>
                <a:defRPr/>
              </a:pPr>
              <a:t>15.07.2015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EAEFB-6896-48F3-AF4D-0E2D52E5302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16A36-EBE0-4B4E-96B0-E5F18F43BB14}" type="datetimeFigureOut">
              <a:rPr lang="de-DE"/>
              <a:pPr>
                <a:defRPr/>
              </a:pPr>
              <a:t>15.07.2015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1235D-FB2A-4D82-8B06-FB80E49D033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5BD5D90-6D1F-484D-BC70-65CDB318922D}" type="datetimeFigureOut">
              <a:rPr lang="de-DE"/>
              <a:pPr>
                <a:defRPr/>
              </a:pPr>
              <a:t>15.07.2015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C3B9DCA-F48C-49AC-848A-C463CFAE662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de-DE" altLang="de-DE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dirty="0" smtClean="0"/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de-DE" sz="4400" b="1" dirty="0" smtClean="0"/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4800" b="1" dirty="0"/>
              <a:t>Teil </a:t>
            </a:r>
            <a:r>
              <a:rPr lang="de-DE" sz="4800" b="1" dirty="0" smtClean="0"/>
              <a:t>II </a:t>
            </a:r>
            <a:endParaRPr lang="de-DE" sz="4800" b="1" dirty="0"/>
          </a:p>
          <a:p>
            <a:pPr marL="0" indent="0" algn="ct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4000" b="1" dirty="0"/>
              <a:t>Strategisches Personalmanagement </a:t>
            </a:r>
          </a:p>
          <a:p>
            <a:pPr marL="0" indent="0" algn="ct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4000" b="1" dirty="0"/>
              <a:t>mehr als „Köpfe zählen</a:t>
            </a:r>
            <a:r>
              <a:rPr lang="de-DE" sz="4000" b="1" dirty="0" smtClean="0"/>
              <a:t>“</a:t>
            </a:r>
          </a:p>
          <a:p>
            <a:pPr marL="0" indent="0" algn="ct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de-DE" sz="2000" b="1" dirty="0" smtClean="0"/>
          </a:p>
          <a:p>
            <a:pPr marL="0" indent="0" algn="ct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de-DE" sz="2000" b="1" dirty="0"/>
          </a:p>
          <a:p>
            <a:pPr marL="0" indent="0" algn="ct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2000" b="1" dirty="0" smtClean="0"/>
              <a:t>Dr. Helga Paschke (MdL), Sprecherin für Personalpolitik</a:t>
            </a:r>
            <a:endParaRPr lang="de-DE" sz="2000" b="1" dirty="0"/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de-DE" sz="4000" b="1" dirty="0" smtClean="0"/>
          </a:p>
        </p:txBody>
      </p:sp>
      <p:sp>
        <p:nvSpPr>
          <p:cNvPr id="20483" name="Titel 1"/>
          <p:cNvSpPr txBox="1">
            <a:spLocks/>
          </p:cNvSpPr>
          <p:nvPr/>
        </p:nvSpPr>
        <p:spPr bwMode="auto">
          <a:xfrm>
            <a:off x="457200" y="274638"/>
            <a:ext cx="8229600" cy="193040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altLang="de-DE" sz="4000" b="1">
                <a:solidFill>
                  <a:schemeClr val="bg1"/>
                </a:solidFill>
                <a:latin typeface="Corporate S"/>
              </a:rPr>
              <a:t>EINE ALTERNATIVE PERSONALPOLITIK IST MÖGLICH</a:t>
            </a:r>
            <a:br>
              <a:rPr lang="de-DE" altLang="de-DE" sz="4000" b="1">
                <a:solidFill>
                  <a:schemeClr val="bg1"/>
                </a:solidFill>
                <a:latin typeface="Corporate S"/>
              </a:rPr>
            </a:br>
            <a:endParaRPr lang="de-DE" altLang="de-DE" sz="3600">
              <a:solidFill>
                <a:schemeClr val="bg1"/>
              </a:solidFill>
              <a:latin typeface="Corporate 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de-DE" altLang="de-DE" smtClean="0"/>
          </a:p>
        </p:txBody>
      </p:sp>
      <p:sp>
        <p:nvSpPr>
          <p:cNvPr id="28674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de-DE" sz="2700" dirty="0" smtClean="0"/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endParaRPr lang="de-DE" b="1" dirty="0" smtClean="0"/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de-DE" sz="4100" b="1" dirty="0" smtClean="0"/>
              <a:t>Führungskultur 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de-DE" sz="4100" b="1" dirty="0" smtClean="0"/>
              <a:t>eine Schlüsselfrage 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de-DE" sz="4100" b="1" dirty="0" smtClean="0"/>
              <a:t>der Personalentwicklung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endParaRPr lang="de-DE" sz="2400" b="1" dirty="0" smtClean="0"/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de-DE" sz="2400" b="1" dirty="0" smtClean="0"/>
              <a:t>soziale Kompetenz als entscheidende Voraussetzung</a:t>
            </a:r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de-DE" sz="2400" b="1" dirty="0" smtClean="0"/>
              <a:t>systematische Fortbildungspflicht </a:t>
            </a:r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de-DE" sz="2400" b="1" dirty="0" smtClean="0"/>
              <a:t>mehr Frauen in Führungsverantwortung</a:t>
            </a:r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de-DE" sz="2400" b="1" dirty="0" smtClean="0"/>
              <a:t>Führungsakademie für Mitteldeutschland?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de-DE" sz="2700" b="1" dirty="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de-DE" sz="2700" b="1" dirty="0" smtClean="0"/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endParaRPr lang="de-DE" sz="1700" b="1" dirty="0" smtClean="0"/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endParaRPr lang="de-DE" sz="1700" b="1" dirty="0" smtClean="0"/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endParaRPr lang="de-DE" sz="3400" b="1" dirty="0" smtClean="0"/>
          </a:p>
        </p:txBody>
      </p:sp>
      <p:sp>
        <p:nvSpPr>
          <p:cNvPr id="28675" name="Titel 1"/>
          <p:cNvSpPr txBox="1">
            <a:spLocks/>
          </p:cNvSpPr>
          <p:nvPr/>
        </p:nvSpPr>
        <p:spPr bwMode="auto">
          <a:xfrm>
            <a:off x="457200" y="274638"/>
            <a:ext cx="8229600" cy="193040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altLang="de-DE" sz="4000" b="1">
                <a:solidFill>
                  <a:schemeClr val="bg1"/>
                </a:solidFill>
                <a:latin typeface="Corporate S"/>
              </a:rPr>
              <a:t>EINE ALTERNATIVE PERSONALPOLITIK IST MÖGLICH</a:t>
            </a:r>
            <a:br>
              <a:rPr lang="de-DE" altLang="de-DE" sz="4000" b="1">
                <a:solidFill>
                  <a:schemeClr val="bg1"/>
                </a:solidFill>
                <a:latin typeface="Corporate S"/>
              </a:rPr>
            </a:br>
            <a:endParaRPr lang="de-DE" altLang="de-DE" sz="3600">
              <a:solidFill>
                <a:schemeClr val="bg1"/>
              </a:solidFill>
              <a:latin typeface="Corporate 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de-DE" altLang="de-DE" smtClean="0"/>
          </a:p>
        </p:txBody>
      </p:sp>
      <p:sp>
        <p:nvSpPr>
          <p:cNvPr id="28674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>
            <a:normAutofit fontScale="62500" lnSpcReduction="20000"/>
          </a:bodyPr>
          <a:lstStyle/>
          <a:p>
            <a:pPr eaLnBrk="1" hangingPunct="1">
              <a:lnSpc>
                <a:spcPct val="80000"/>
              </a:lnSpc>
            </a:pPr>
            <a:endParaRPr lang="de-DE" sz="2700" dirty="0" smtClean="0"/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endParaRPr lang="de-DE" sz="1050" b="1" dirty="0" smtClean="0"/>
          </a:p>
          <a:p>
            <a:pPr algn="ctr" eaLnBrk="1" hangingPunct="1">
              <a:spcBef>
                <a:spcPts val="0"/>
              </a:spcBef>
              <a:buNone/>
            </a:pPr>
            <a:endParaRPr lang="de-DE" sz="2400" b="1" dirty="0" smtClean="0"/>
          </a:p>
          <a:p>
            <a:pPr algn="ctr" eaLnBrk="1" hangingPunct="1">
              <a:spcBef>
                <a:spcPts val="0"/>
              </a:spcBef>
              <a:buNone/>
            </a:pPr>
            <a:endParaRPr lang="de-DE" sz="2400" b="1" dirty="0" smtClean="0"/>
          </a:p>
          <a:p>
            <a:pPr algn="ctr" eaLnBrk="1" hangingPunct="1">
              <a:spcBef>
                <a:spcPts val="0"/>
              </a:spcBef>
              <a:buNone/>
            </a:pPr>
            <a:endParaRPr lang="de-DE" sz="3100" b="1" dirty="0" smtClean="0"/>
          </a:p>
          <a:p>
            <a:pPr algn="ctr" eaLnBrk="1" hangingPunct="1">
              <a:spcBef>
                <a:spcPts val="0"/>
              </a:spcBef>
              <a:buNone/>
            </a:pPr>
            <a:r>
              <a:rPr lang="de-DE" sz="3800" b="1" dirty="0" smtClean="0"/>
              <a:t>Fazit</a:t>
            </a:r>
            <a:r>
              <a:rPr lang="de-DE" sz="3800" b="1" dirty="0"/>
              <a:t>: </a:t>
            </a:r>
            <a:endParaRPr lang="de-DE" sz="3800" b="1" dirty="0" smtClean="0"/>
          </a:p>
          <a:p>
            <a:pPr algn="ctr" eaLnBrk="1" hangingPunct="1">
              <a:spcBef>
                <a:spcPts val="0"/>
              </a:spcBef>
              <a:buNone/>
            </a:pPr>
            <a:endParaRPr lang="de-DE" sz="2600" b="1" dirty="0"/>
          </a:p>
          <a:p>
            <a:pPr algn="ctr" eaLnBrk="1" hangingPunct="1">
              <a:spcBef>
                <a:spcPts val="0"/>
              </a:spcBef>
              <a:buNone/>
            </a:pPr>
            <a:r>
              <a:rPr lang="de-DE" sz="3800" b="1" dirty="0">
                <a:solidFill>
                  <a:srgbClr val="FF0000"/>
                </a:solidFill>
              </a:rPr>
              <a:t>Eine alternative Personalpolitik ist möglich! </a:t>
            </a:r>
            <a:endParaRPr lang="de-DE" sz="3800" b="1" dirty="0" smtClean="0">
              <a:solidFill>
                <a:srgbClr val="FF0000"/>
              </a:solidFill>
            </a:endParaRPr>
          </a:p>
          <a:p>
            <a:pPr algn="just" eaLnBrk="1" hangingPunct="1">
              <a:spcBef>
                <a:spcPts val="0"/>
              </a:spcBef>
              <a:buNone/>
            </a:pPr>
            <a:endParaRPr lang="de-DE" sz="2200" b="1" dirty="0" smtClean="0"/>
          </a:p>
          <a:p>
            <a:pPr eaLnBrk="1" hangingPunct="1">
              <a:spcBef>
                <a:spcPts val="0"/>
              </a:spcBef>
              <a:buNone/>
            </a:pPr>
            <a:r>
              <a:rPr lang="de-DE" sz="2200" b="1" dirty="0" smtClean="0"/>
              <a:t>	</a:t>
            </a:r>
            <a:r>
              <a:rPr lang="de-DE" sz="3500" b="1" dirty="0" smtClean="0"/>
              <a:t>Sie </a:t>
            </a:r>
            <a:r>
              <a:rPr lang="de-DE" sz="3500" b="1" dirty="0"/>
              <a:t>zeichnet sich durch zentrale </a:t>
            </a:r>
            <a:r>
              <a:rPr lang="de-DE" sz="3500" b="1" dirty="0" smtClean="0"/>
              <a:t>strategische </a:t>
            </a:r>
            <a:r>
              <a:rPr lang="de-DE" sz="3500" b="1" dirty="0"/>
              <a:t>Steuerung in </a:t>
            </a:r>
            <a:r>
              <a:rPr lang="de-DE" sz="3500" b="1" dirty="0" smtClean="0"/>
              <a:t>der Staatskanzlei </a:t>
            </a:r>
            <a:r>
              <a:rPr lang="de-DE" sz="3500" b="1" dirty="0"/>
              <a:t>und dezentraler Personalwirtschaft in den </a:t>
            </a:r>
            <a:r>
              <a:rPr lang="de-DE" sz="3500" b="1" dirty="0" smtClean="0"/>
              <a:t>Ministerien </a:t>
            </a:r>
            <a:r>
              <a:rPr lang="de-DE" sz="3500" b="1" dirty="0"/>
              <a:t>aus. </a:t>
            </a:r>
            <a:r>
              <a:rPr lang="de-DE" sz="3500" b="1" dirty="0" smtClean="0"/>
              <a:t>Sowohl </a:t>
            </a:r>
            <a:r>
              <a:rPr lang="de-DE" sz="3500" b="1" dirty="0"/>
              <a:t>ihre quantitativen als auch die qualitativen Faktoren bilden einen stark ineinander vernetzten Zusammenhang und müssen deshalb auch in dieser </a:t>
            </a:r>
            <a:r>
              <a:rPr lang="de-DE" sz="3500" b="1" dirty="0" smtClean="0"/>
              <a:t>Komplexität </a:t>
            </a:r>
            <a:r>
              <a:rPr lang="de-DE" sz="3500" b="1" dirty="0"/>
              <a:t>gesteuert werden. </a:t>
            </a:r>
          </a:p>
          <a:p>
            <a:pPr eaLnBrk="1" hangingPunct="1">
              <a:spcBef>
                <a:spcPts val="0"/>
              </a:spcBef>
              <a:buNone/>
            </a:pPr>
            <a:endParaRPr lang="de-DE" sz="3500" b="1" dirty="0" smtClean="0"/>
          </a:p>
          <a:p>
            <a:pPr eaLnBrk="1" hangingPunct="1">
              <a:spcBef>
                <a:spcPts val="0"/>
              </a:spcBef>
              <a:buNone/>
            </a:pPr>
            <a:r>
              <a:rPr lang="de-DE" sz="3500" b="1" dirty="0" smtClean="0"/>
              <a:t>	Diese </a:t>
            </a:r>
            <a:r>
              <a:rPr lang="de-DE" sz="3500" b="1" dirty="0"/>
              <a:t>alternative Personalpolitik erfordert sowohl hohe personelle und finanzielle Aufwendungen als auch ein anderes Grundverständnis von Personalpolitik. Deshalb ist nur eine schrittweise Umsetzung möglich.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de-DE" sz="2700" b="1" dirty="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de-DE" sz="2700" b="1" dirty="0" smtClean="0"/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endParaRPr lang="de-DE" sz="1700" b="1" dirty="0" smtClean="0"/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endParaRPr lang="de-DE" sz="1700" b="1" dirty="0" smtClean="0"/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endParaRPr lang="de-DE" sz="3400" b="1" dirty="0" smtClean="0"/>
          </a:p>
        </p:txBody>
      </p:sp>
      <p:sp>
        <p:nvSpPr>
          <p:cNvPr id="28675" name="Titel 1"/>
          <p:cNvSpPr txBox="1">
            <a:spLocks/>
          </p:cNvSpPr>
          <p:nvPr/>
        </p:nvSpPr>
        <p:spPr bwMode="auto">
          <a:xfrm>
            <a:off x="457200" y="274638"/>
            <a:ext cx="8229600" cy="193040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altLang="de-DE" sz="4000" b="1">
                <a:solidFill>
                  <a:schemeClr val="bg1"/>
                </a:solidFill>
                <a:latin typeface="Corporate S"/>
              </a:rPr>
              <a:t>EINE ALTERNATIVE PERSONALPOLITIK IST MÖGLICH</a:t>
            </a:r>
            <a:br>
              <a:rPr lang="de-DE" altLang="de-DE" sz="4000" b="1">
                <a:solidFill>
                  <a:schemeClr val="bg1"/>
                </a:solidFill>
                <a:latin typeface="Corporate S"/>
              </a:rPr>
            </a:br>
            <a:endParaRPr lang="de-DE" altLang="de-DE" sz="3600">
              <a:solidFill>
                <a:schemeClr val="bg1"/>
              </a:solidFill>
              <a:latin typeface="Corporate S"/>
            </a:endParaRPr>
          </a:p>
        </p:txBody>
      </p:sp>
    </p:spTree>
    <p:extLst>
      <p:ext uri="{BB962C8B-B14F-4D97-AF65-F5344CB8AC3E}">
        <p14:creationId xmlns:p14="http://schemas.microsoft.com/office/powerpoint/2010/main" val="21946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de-DE" altLang="de-DE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dirty="0" smtClean="0"/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de-DE" sz="4400" b="1" dirty="0" smtClean="0"/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6000" b="1" dirty="0"/>
              <a:t>Vielen Dank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6000" b="1" dirty="0"/>
              <a:t>für ihre </a:t>
            </a:r>
            <a:r>
              <a:rPr lang="de-DE" sz="6000" b="1" dirty="0" smtClean="0"/>
              <a:t>Aufmerksamkeit!</a:t>
            </a:r>
            <a:endParaRPr lang="de-DE" sz="4000" b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de-DE" b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de-DE" b="1" dirty="0"/>
          </a:p>
          <a:p>
            <a:pPr marL="0" indent="0" algn="ct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de-DE" sz="2000" b="1" dirty="0" smtClean="0"/>
          </a:p>
          <a:p>
            <a:pPr marL="0" indent="0" algn="ct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de-DE" sz="2000" b="1" dirty="0"/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de-DE" sz="4000" b="1" dirty="0" smtClean="0"/>
          </a:p>
        </p:txBody>
      </p:sp>
      <p:sp>
        <p:nvSpPr>
          <p:cNvPr id="29699" name="Titel 1"/>
          <p:cNvSpPr txBox="1">
            <a:spLocks/>
          </p:cNvSpPr>
          <p:nvPr/>
        </p:nvSpPr>
        <p:spPr bwMode="auto">
          <a:xfrm>
            <a:off x="457200" y="274638"/>
            <a:ext cx="8229600" cy="193040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altLang="de-DE" sz="4000" b="1">
                <a:solidFill>
                  <a:schemeClr val="bg1"/>
                </a:solidFill>
                <a:latin typeface="Corporate S"/>
              </a:rPr>
              <a:t>EINE ALTERNATIVE PERSONALPOLITIK IST MÖGLICH</a:t>
            </a:r>
            <a:br>
              <a:rPr lang="de-DE" altLang="de-DE" sz="4000" b="1">
                <a:solidFill>
                  <a:schemeClr val="bg1"/>
                </a:solidFill>
                <a:latin typeface="Corporate S"/>
              </a:rPr>
            </a:br>
            <a:endParaRPr lang="de-DE" altLang="de-DE" sz="3600">
              <a:solidFill>
                <a:schemeClr val="bg1"/>
              </a:solidFill>
              <a:latin typeface="Corporate 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de-DE" altLang="de-DE" smtClean="0"/>
          </a:p>
        </p:txBody>
      </p:sp>
      <p:sp>
        <p:nvSpPr>
          <p:cNvPr id="21506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de-DE" sz="2700" dirty="0" smtClean="0"/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endParaRPr lang="de-DE" sz="2800" b="1" dirty="0" smtClean="0"/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de-DE" sz="4100" b="1" dirty="0" smtClean="0"/>
              <a:t>Das strategische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de-DE" sz="4100" b="1" dirty="0" smtClean="0"/>
              <a:t>Personalmanagement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de-DE" sz="4100" b="1" dirty="0" smtClean="0"/>
              <a:t>gehört in eine Hand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endParaRPr lang="de-DE" sz="2000" b="1" dirty="0" smtClean="0"/>
          </a:p>
          <a:p>
            <a:pPr eaLnBrk="1" hangingPunct="1">
              <a:spcBef>
                <a:spcPts val="0"/>
              </a:spcBef>
            </a:pPr>
            <a:r>
              <a:rPr lang="de-DE" sz="2400" b="1" dirty="0" smtClean="0"/>
              <a:t>Konzentration des strategischen Personalmanagements bei der Staatskanzlei</a:t>
            </a:r>
          </a:p>
          <a:p>
            <a:pPr eaLnBrk="1" hangingPunct="1">
              <a:spcBef>
                <a:spcPts val="0"/>
              </a:spcBef>
            </a:pPr>
            <a:r>
              <a:rPr lang="de-DE" sz="2400" b="1" dirty="0" smtClean="0"/>
              <a:t>Kombination mit Ressortzuständigkeit der Häuser</a:t>
            </a:r>
          </a:p>
          <a:p>
            <a:pPr eaLnBrk="1" hangingPunct="1">
              <a:spcBef>
                <a:spcPts val="0"/>
              </a:spcBef>
            </a:pPr>
            <a:r>
              <a:rPr lang="de-DE" sz="2400" b="1" dirty="0" smtClean="0"/>
              <a:t>Ermittlung notwendiger Mittel für qualitative Faktoren des Personalmanagement bis zum Doppelhaushalt 2017/18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de-DE" sz="2700" b="1" dirty="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de-DE" sz="2700" b="1" dirty="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de-DE" sz="2700" b="1" dirty="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de-DE" sz="2700" b="1" dirty="0" smtClean="0"/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endParaRPr lang="de-DE" sz="1700" b="1" dirty="0" smtClean="0"/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endParaRPr lang="de-DE" sz="1700" b="1" dirty="0" smtClean="0"/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endParaRPr lang="de-DE" sz="3400" b="1" dirty="0" smtClean="0"/>
          </a:p>
        </p:txBody>
      </p:sp>
      <p:sp>
        <p:nvSpPr>
          <p:cNvPr id="21507" name="Titel 1"/>
          <p:cNvSpPr txBox="1">
            <a:spLocks/>
          </p:cNvSpPr>
          <p:nvPr/>
        </p:nvSpPr>
        <p:spPr bwMode="auto">
          <a:xfrm>
            <a:off x="457200" y="274638"/>
            <a:ext cx="8229600" cy="193040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altLang="de-DE" sz="4000" b="1">
                <a:solidFill>
                  <a:schemeClr val="bg1"/>
                </a:solidFill>
                <a:latin typeface="Corporate S"/>
              </a:rPr>
              <a:t>EINE ALTERNATIVE PERSONALPOLITIK IST MÖGLICH</a:t>
            </a:r>
            <a:br>
              <a:rPr lang="de-DE" altLang="de-DE" sz="4000" b="1">
                <a:solidFill>
                  <a:schemeClr val="bg1"/>
                </a:solidFill>
                <a:latin typeface="Corporate S"/>
              </a:rPr>
            </a:br>
            <a:endParaRPr lang="de-DE" altLang="de-DE" sz="3600">
              <a:solidFill>
                <a:schemeClr val="bg1"/>
              </a:solidFill>
              <a:latin typeface="Corporate 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de-DE" altLang="de-DE" smtClean="0"/>
          </a:p>
        </p:txBody>
      </p:sp>
      <p:sp>
        <p:nvSpPr>
          <p:cNvPr id="22530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de-DE" sz="3000" dirty="0" smtClean="0"/>
          </a:p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endParaRPr lang="de-DE" sz="2800" b="1" dirty="0" smtClean="0"/>
          </a:p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r>
              <a:rPr lang="de-DE" sz="4400" b="1" dirty="0" smtClean="0"/>
              <a:t>Mehr Beteiligungsrechte </a:t>
            </a:r>
          </a:p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r>
              <a:rPr lang="de-DE" sz="4400" b="1" dirty="0" smtClean="0"/>
              <a:t>für das Personal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de-DE" sz="1800" b="1" dirty="0"/>
          </a:p>
          <a:p>
            <a:pPr eaLnBrk="1" hangingPunct="1">
              <a:spcBef>
                <a:spcPts val="0"/>
              </a:spcBef>
            </a:pPr>
            <a:r>
              <a:rPr lang="de-DE" sz="2400" b="1" dirty="0" smtClean="0"/>
              <a:t>Gesetzesnovelle des Personalvertretungsgesetzes liegt im Entwurf vor, am  26. Oktober 2015 dazu große Anhörung</a:t>
            </a:r>
          </a:p>
          <a:p>
            <a:pPr eaLnBrk="1" hangingPunct="1">
              <a:spcBef>
                <a:spcPts val="0"/>
              </a:spcBef>
            </a:pPr>
            <a:r>
              <a:rPr lang="de-DE" sz="2400" b="1" dirty="0" smtClean="0"/>
              <a:t>Unser Ziel: modernstes Gesetz in der Bundesrepublik</a:t>
            </a:r>
          </a:p>
          <a:p>
            <a:pPr eaLnBrk="1" hangingPunct="1">
              <a:spcBef>
                <a:spcPts val="0"/>
              </a:spcBef>
            </a:pPr>
            <a:r>
              <a:rPr lang="de-DE" sz="2400" b="1" dirty="0" smtClean="0"/>
              <a:t>Mitbestimmung ist Innovationsfaktor und Element demokratischer Kontrolle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de-DE" sz="3000" b="1" dirty="0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de-DE" sz="3000" b="1" dirty="0" smtClean="0"/>
          </a:p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endParaRPr lang="de-DE" sz="1900" b="1" dirty="0" smtClean="0"/>
          </a:p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endParaRPr lang="de-DE" sz="1900" b="1" dirty="0" smtClean="0"/>
          </a:p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endParaRPr lang="de-DE" sz="3700" b="1" dirty="0" smtClean="0"/>
          </a:p>
        </p:txBody>
      </p:sp>
      <p:sp>
        <p:nvSpPr>
          <p:cNvPr id="22531" name="Titel 1"/>
          <p:cNvSpPr txBox="1">
            <a:spLocks/>
          </p:cNvSpPr>
          <p:nvPr/>
        </p:nvSpPr>
        <p:spPr bwMode="auto">
          <a:xfrm>
            <a:off x="457200" y="274638"/>
            <a:ext cx="8229600" cy="193040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altLang="de-DE" sz="4000" b="1">
                <a:solidFill>
                  <a:schemeClr val="bg1"/>
                </a:solidFill>
                <a:latin typeface="Corporate S"/>
              </a:rPr>
              <a:t>EINE ALTERNATIVE PERSONALPOLITIK IST MÖGLICH</a:t>
            </a:r>
            <a:br>
              <a:rPr lang="de-DE" altLang="de-DE" sz="4000" b="1">
                <a:solidFill>
                  <a:schemeClr val="bg1"/>
                </a:solidFill>
                <a:latin typeface="Corporate S"/>
              </a:rPr>
            </a:br>
            <a:endParaRPr lang="de-DE" altLang="de-DE" sz="3600">
              <a:solidFill>
                <a:schemeClr val="bg1"/>
              </a:solidFill>
              <a:latin typeface="Corporate 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de-DE" altLang="de-DE" smtClean="0"/>
          </a:p>
        </p:txBody>
      </p:sp>
      <p:sp>
        <p:nvSpPr>
          <p:cNvPr id="23554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de-DE" sz="2700" dirty="0" smtClean="0"/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endParaRPr lang="de-DE" b="1" dirty="0" smtClean="0"/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de-DE" sz="4100" b="1" dirty="0" smtClean="0"/>
              <a:t>Gender - Mainstreaming 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de-DE" sz="4100" b="1" dirty="0" smtClean="0"/>
              <a:t>Umsetzung des Landesprogramms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de-DE" sz="4100" b="1" dirty="0" smtClean="0"/>
              <a:t>ist Aufgabe aller Ressorts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endParaRPr lang="de-DE" sz="2000" b="1" dirty="0" smtClean="0"/>
          </a:p>
          <a:p>
            <a:pPr eaLnBrk="1" hangingPunct="1">
              <a:lnSpc>
                <a:spcPct val="80000"/>
              </a:lnSpc>
            </a:pPr>
            <a:r>
              <a:rPr lang="de-DE" sz="2400" b="1" dirty="0" smtClean="0"/>
              <a:t>Umsetzung des Landesprogramms</a:t>
            </a:r>
          </a:p>
          <a:p>
            <a:pPr eaLnBrk="1" hangingPunct="1">
              <a:lnSpc>
                <a:spcPct val="80000"/>
              </a:lnSpc>
            </a:pPr>
            <a:r>
              <a:rPr lang="de-DE" sz="2400" b="1" dirty="0" smtClean="0"/>
              <a:t>beim Landtag angesiedelte Gleichstellungsbeauftragte mit mehr Kompetenzen ausstatten</a:t>
            </a:r>
          </a:p>
          <a:p>
            <a:pPr eaLnBrk="1" hangingPunct="1">
              <a:lnSpc>
                <a:spcPct val="80000"/>
              </a:lnSpc>
            </a:pPr>
            <a:r>
              <a:rPr lang="de-DE" sz="2400" b="1" dirty="0" smtClean="0"/>
              <a:t>Neue Formen der Umsetzung gleichstellungspolitischer Ziele erproben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de-DE" sz="2700" b="1" dirty="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de-DE" sz="2700" b="1" dirty="0" smtClean="0"/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endParaRPr lang="de-DE" sz="1700" b="1" dirty="0" smtClean="0"/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endParaRPr lang="de-DE" sz="1700" b="1" dirty="0" smtClean="0"/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endParaRPr lang="de-DE" sz="3400" b="1" dirty="0" smtClean="0"/>
          </a:p>
        </p:txBody>
      </p:sp>
      <p:sp>
        <p:nvSpPr>
          <p:cNvPr id="23555" name="Titel 1"/>
          <p:cNvSpPr txBox="1">
            <a:spLocks/>
          </p:cNvSpPr>
          <p:nvPr/>
        </p:nvSpPr>
        <p:spPr bwMode="auto">
          <a:xfrm>
            <a:off x="457200" y="274638"/>
            <a:ext cx="8229600" cy="193040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altLang="de-DE" sz="4000" b="1">
                <a:solidFill>
                  <a:schemeClr val="bg1"/>
                </a:solidFill>
                <a:latin typeface="Corporate S"/>
              </a:rPr>
              <a:t>EINE ALTERNATIVE PERSONALPOLITIK IST MÖGLICH</a:t>
            </a:r>
            <a:br>
              <a:rPr lang="de-DE" altLang="de-DE" sz="4000" b="1">
                <a:solidFill>
                  <a:schemeClr val="bg1"/>
                </a:solidFill>
                <a:latin typeface="Corporate S"/>
              </a:rPr>
            </a:br>
            <a:endParaRPr lang="de-DE" altLang="de-DE" sz="3600">
              <a:solidFill>
                <a:schemeClr val="bg1"/>
              </a:solidFill>
              <a:latin typeface="Corporate 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de-DE" altLang="de-DE" smtClean="0"/>
          </a:p>
        </p:txBody>
      </p:sp>
      <p:sp>
        <p:nvSpPr>
          <p:cNvPr id="24578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de-DE" sz="3000" dirty="0" smtClean="0"/>
          </a:p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endParaRPr lang="de-DE" sz="2400" b="1" dirty="0" smtClean="0"/>
          </a:p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r>
              <a:rPr lang="de-DE" sz="4400" b="1" dirty="0" smtClean="0"/>
              <a:t>Teilhabe statt Ausgrenzung </a:t>
            </a:r>
          </a:p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r>
              <a:rPr lang="de-DE" sz="4400" b="1" dirty="0" smtClean="0"/>
              <a:t>auch im öffentlichen Dienst</a:t>
            </a:r>
          </a:p>
          <a:p>
            <a:pPr algn="ctr" eaLnBrk="1" hangingPunct="1">
              <a:spcBef>
                <a:spcPts val="0"/>
              </a:spcBef>
              <a:buFont typeface="Arial" charset="0"/>
              <a:buNone/>
            </a:pPr>
            <a:endParaRPr lang="de-DE" sz="2000" b="1" dirty="0" smtClean="0"/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de-DE" sz="2400" b="1" dirty="0" smtClean="0"/>
              <a:t>Vorbildrolle des öffentlichen Dienstes umsetzen</a:t>
            </a:r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de-DE" sz="2400" b="1" dirty="0" smtClean="0"/>
              <a:t>jährlich abrechenbare Ziele und deren Kontrolle bei der </a:t>
            </a:r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de-DE" sz="2400" b="1" dirty="0" smtClean="0"/>
              <a:t>Grundsatz – Einstellung eines schwer-behinderten Jugendlichen für jeden ausscheidenden Menschen mit einer Schwerbehinderung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de-DE" sz="3000" b="1" dirty="0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de-DE" sz="3000" b="1" dirty="0" smtClean="0"/>
          </a:p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endParaRPr lang="de-DE" sz="1900" b="1" dirty="0" smtClean="0"/>
          </a:p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endParaRPr lang="de-DE" sz="1900" b="1" dirty="0" smtClean="0"/>
          </a:p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endParaRPr lang="de-DE" sz="3700" b="1" dirty="0" smtClean="0"/>
          </a:p>
        </p:txBody>
      </p:sp>
      <p:sp>
        <p:nvSpPr>
          <p:cNvPr id="24579" name="Titel 1"/>
          <p:cNvSpPr txBox="1">
            <a:spLocks/>
          </p:cNvSpPr>
          <p:nvPr/>
        </p:nvSpPr>
        <p:spPr bwMode="auto">
          <a:xfrm>
            <a:off x="457200" y="274638"/>
            <a:ext cx="8229600" cy="193040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altLang="de-DE" sz="4000" b="1">
                <a:solidFill>
                  <a:schemeClr val="bg1"/>
                </a:solidFill>
                <a:latin typeface="Corporate S"/>
              </a:rPr>
              <a:t>EINE ALTERNATIVE PERSONALPOLITIK IST MÖGLICH</a:t>
            </a:r>
            <a:br>
              <a:rPr lang="de-DE" altLang="de-DE" sz="4000" b="1">
                <a:solidFill>
                  <a:schemeClr val="bg1"/>
                </a:solidFill>
                <a:latin typeface="Corporate S"/>
              </a:rPr>
            </a:br>
            <a:endParaRPr lang="de-DE" altLang="de-DE" sz="3600">
              <a:solidFill>
                <a:schemeClr val="bg1"/>
              </a:solidFill>
              <a:latin typeface="Corporate 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D</a:t>
            </a:r>
          </a:p>
        </p:txBody>
      </p:sp>
      <p:sp>
        <p:nvSpPr>
          <p:cNvPr id="24578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de-DE" sz="3000" dirty="0" smtClean="0"/>
          </a:p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endParaRPr lang="de-DE" sz="2400" b="1" dirty="0" smtClean="0"/>
          </a:p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r>
              <a:rPr lang="de-DE" sz="4400" b="1" dirty="0" smtClean="0"/>
              <a:t>Teilhabe statt Ausgrenzung </a:t>
            </a:r>
          </a:p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r>
              <a:rPr lang="de-DE" sz="4400" b="1" dirty="0" smtClean="0"/>
              <a:t>auch im öffentlichen Dienst</a:t>
            </a:r>
          </a:p>
          <a:p>
            <a:pPr algn="ctr" eaLnBrk="1" hangingPunct="1">
              <a:spcBef>
                <a:spcPts val="0"/>
              </a:spcBef>
              <a:buFont typeface="Arial" charset="0"/>
              <a:buNone/>
            </a:pPr>
            <a:endParaRPr lang="de-DE" sz="2000" b="1" dirty="0" smtClean="0"/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de-DE" sz="2400" b="1" dirty="0" smtClean="0"/>
              <a:t>Vorbildrolle des öffentlichen Dienstes umsetzen</a:t>
            </a:r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de-DE" sz="2400" b="1" dirty="0" smtClean="0"/>
              <a:t>jährlich abrechenbare Ziele und deren Kontrolle zur Durchsetzung der Barrierefreiheit</a:t>
            </a:r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de-DE" sz="2400" b="1" dirty="0" smtClean="0"/>
              <a:t>Grundsatz – Einstellung eines schwerbehinderten Jugendlichen für jeden ausscheidenden Menschen mit einer Schwerbehinderung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de-DE" sz="3000" b="1" dirty="0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de-DE" sz="3000" b="1" dirty="0" smtClean="0"/>
          </a:p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endParaRPr lang="de-DE" sz="1900" b="1" dirty="0" smtClean="0"/>
          </a:p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endParaRPr lang="de-DE" sz="1900" b="1" dirty="0" smtClean="0"/>
          </a:p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endParaRPr lang="de-DE" sz="3700" b="1" dirty="0" smtClean="0"/>
          </a:p>
        </p:txBody>
      </p:sp>
      <p:sp>
        <p:nvSpPr>
          <p:cNvPr id="24579" name="Titel 1"/>
          <p:cNvSpPr txBox="1">
            <a:spLocks/>
          </p:cNvSpPr>
          <p:nvPr/>
        </p:nvSpPr>
        <p:spPr bwMode="auto">
          <a:xfrm>
            <a:off x="457200" y="274638"/>
            <a:ext cx="8229600" cy="193040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altLang="de-DE" sz="4000" b="1">
                <a:solidFill>
                  <a:schemeClr val="bg1"/>
                </a:solidFill>
                <a:latin typeface="Corporate S"/>
              </a:rPr>
              <a:t>EINE ALTERNATIVE PERSONALPOLITIK IST MÖGLICH</a:t>
            </a:r>
            <a:br>
              <a:rPr lang="de-DE" altLang="de-DE" sz="4000" b="1">
                <a:solidFill>
                  <a:schemeClr val="bg1"/>
                </a:solidFill>
                <a:latin typeface="Corporate S"/>
              </a:rPr>
            </a:br>
            <a:endParaRPr lang="de-DE" altLang="de-DE" sz="3600">
              <a:solidFill>
                <a:schemeClr val="bg1"/>
              </a:solidFill>
              <a:latin typeface="Corporate S"/>
            </a:endParaRPr>
          </a:p>
        </p:txBody>
      </p:sp>
    </p:spTree>
    <p:extLst>
      <p:ext uri="{BB962C8B-B14F-4D97-AF65-F5344CB8AC3E}">
        <p14:creationId xmlns:p14="http://schemas.microsoft.com/office/powerpoint/2010/main" val="96623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de-DE" altLang="de-DE" smtClean="0"/>
          </a:p>
        </p:txBody>
      </p:sp>
      <p:sp>
        <p:nvSpPr>
          <p:cNvPr id="25602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de-DE" sz="3000" dirty="0" smtClean="0"/>
          </a:p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endParaRPr lang="de-DE" sz="2800" b="1" dirty="0" smtClean="0"/>
          </a:p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r>
              <a:rPr lang="de-DE" sz="4400" b="1" dirty="0" smtClean="0"/>
              <a:t>Gesündere Arbeit </a:t>
            </a:r>
          </a:p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r>
              <a:rPr lang="de-DE" sz="4400" b="1" dirty="0" smtClean="0"/>
              <a:t>vom Einstieg bis zum Ruhestand</a:t>
            </a:r>
          </a:p>
          <a:p>
            <a:pPr algn="ctr" eaLnBrk="1" hangingPunct="1">
              <a:spcBef>
                <a:spcPts val="0"/>
              </a:spcBef>
              <a:buFont typeface="Arial" charset="0"/>
              <a:buNone/>
            </a:pPr>
            <a:endParaRPr lang="de-DE" sz="2400" b="1" dirty="0" smtClean="0"/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de-DE" sz="2400" b="1" dirty="0" smtClean="0"/>
              <a:t>Gesundheitsmanagement erst am Anfang</a:t>
            </a:r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de-DE" sz="2400" b="1" dirty="0" smtClean="0"/>
              <a:t>wissenschaftliche Begleitung erforderlich</a:t>
            </a:r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de-DE" sz="2400" b="1" dirty="0" smtClean="0"/>
              <a:t>strategische Steuerung notwendig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de-DE" sz="3000" b="1" dirty="0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de-DE" sz="3000" b="1" dirty="0" smtClean="0"/>
          </a:p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endParaRPr lang="de-DE" sz="1900" b="1" dirty="0" smtClean="0"/>
          </a:p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endParaRPr lang="de-DE" sz="1900" b="1" dirty="0" smtClean="0"/>
          </a:p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endParaRPr lang="de-DE" sz="3700" b="1" dirty="0" smtClean="0"/>
          </a:p>
        </p:txBody>
      </p:sp>
      <p:sp>
        <p:nvSpPr>
          <p:cNvPr id="25603" name="Titel 1"/>
          <p:cNvSpPr txBox="1">
            <a:spLocks/>
          </p:cNvSpPr>
          <p:nvPr/>
        </p:nvSpPr>
        <p:spPr bwMode="auto">
          <a:xfrm>
            <a:off x="457200" y="274638"/>
            <a:ext cx="8229600" cy="193040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altLang="de-DE" sz="4000" b="1">
                <a:solidFill>
                  <a:schemeClr val="bg1"/>
                </a:solidFill>
                <a:latin typeface="Corporate S"/>
              </a:rPr>
              <a:t>EINE ALTERNATIVE PERSONALPOLITIK IST MÖGLICH</a:t>
            </a:r>
            <a:br>
              <a:rPr lang="de-DE" altLang="de-DE" sz="4000" b="1">
                <a:solidFill>
                  <a:schemeClr val="bg1"/>
                </a:solidFill>
                <a:latin typeface="Corporate S"/>
              </a:rPr>
            </a:br>
            <a:endParaRPr lang="de-DE" altLang="de-DE" sz="3600">
              <a:solidFill>
                <a:schemeClr val="bg1"/>
              </a:solidFill>
              <a:latin typeface="Corporate 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de-DE" altLang="de-DE" smtClean="0"/>
          </a:p>
        </p:txBody>
      </p:sp>
      <p:sp>
        <p:nvSpPr>
          <p:cNvPr id="26626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de-DE" sz="3000" dirty="0" smtClean="0"/>
          </a:p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endParaRPr lang="de-DE" sz="3600" b="1" dirty="0" smtClean="0"/>
          </a:p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r>
              <a:rPr lang="de-DE" sz="4400" b="1" dirty="0" smtClean="0"/>
              <a:t>Wissenstransfer organisieren,</a:t>
            </a:r>
          </a:p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r>
              <a:rPr lang="de-DE" sz="4400" b="1" dirty="0" smtClean="0"/>
              <a:t>lebenslanges Lernen ermöglichen</a:t>
            </a:r>
          </a:p>
          <a:p>
            <a:pPr algn="ctr" eaLnBrk="1" hangingPunct="1">
              <a:spcBef>
                <a:spcPts val="0"/>
              </a:spcBef>
              <a:buFont typeface="Arial" charset="0"/>
              <a:buNone/>
            </a:pPr>
            <a:endParaRPr lang="de-DE" sz="2400" b="1" dirty="0" smtClean="0"/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de-DE" sz="2400" b="1" dirty="0" smtClean="0"/>
              <a:t>durch Ausbildung und Neueinstellungen modernes Wissen transferieren </a:t>
            </a:r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de-DE" sz="2400" b="1" dirty="0" smtClean="0"/>
              <a:t>Erfahrungspotential langjährig Beschäftigter nutzen</a:t>
            </a:r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de-DE" sz="2400" b="1" dirty="0" smtClean="0"/>
              <a:t>zeitweilige Doppelbeschäftigung ermöglichen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de-DE" sz="3000" b="1" dirty="0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de-DE" sz="3000" b="1" dirty="0" smtClean="0"/>
          </a:p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endParaRPr lang="de-DE" sz="1900" b="1" dirty="0" smtClean="0"/>
          </a:p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endParaRPr lang="de-DE" sz="1900" b="1" dirty="0" smtClean="0"/>
          </a:p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endParaRPr lang="de-DE" sz="3700" b="1" dirty="0" smtClean="0"/>
          </a:p>
        </p:txBody>
      </p:sp>
      <p:sp>
        <p:nvSpPr>
          <p:cNvPr id="26627" name="Titel 1"/>
          <p:cNvSpPr txBox="1">
            <a:spLocks/>
          </p:cNvSpPr>
          <p:nvPr/>
        </p:nvSpPr>
        <p:spPr bwMode="auto">
          <a:xfrm>
            <a:off x="457200" y="274638"/>
            <a:ext cx="8229600" cy="193040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altLang="de-DE" sz="4000" b="1">
                <a:solidFill>
                  <a:schemeClr val="bg1"/>
                </a:solidFill>
                <a:latin typeface="Corporate S"/>
              </a:rPr>
              <a:t>EINE ALTERNATIVE PERSONALPOLITIK IST MÖGLICH</a:t>
            </a:r>
            <a:br>
              <a:rPr lang="de-DE" altLang="de-DE" sz="4000" b="1">
                <a:solidFill>
                  <a:schemeClr val="bg1"/>
                </a:solidFill>
                <a:latin typeface="Corporate S"/>
              </a:rPr>
            </a:br>
            <a:endParaRPr lang="de-DE" altLang="de-DE" sz="3600">
              <a:solidFill>
                <a:schemeClr val="bg1"/>
              </a:solidFill>
              <a:latin typeface="Corporate 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de-DE" altLang="de-DE" smtClean="0"/>
          </a:p>
        </p:txBody>
      </p:sp>
      <p:sp>
        <p:nvSpPr>
          <p:cNvPr id="27650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de-DE" sz="2700" dirty="0" smtClean="0"/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endParaRPr lang="de-DE" sz="3700" b="1" dirty="0" smtClean="0"/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de-DE" sz="4100" b="1" dirty="0" smtClean="0"/>
              <a:t>Mehr Flexibilität 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de-DE" sz="4100" b="1" dirty="0" smtClean="0"/>
              <a:t>bei der Arbeitszeitgestaltung und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de-DE" sz="4100" b="1" dirty="0" smtClean="0"/>
              <a:t>beim Eintritt in den Ruhestand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endParaRPr lang="de-DE" sz="3100" b="1" dirty="0" smtClean="0"/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de-DE" sz="2400" b="1" dirty="0" smtClean="0"/>
              <a:t>Neue Modelle der Arbeitszeitgestaltung erproben</a:t>
            </a:r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de-DE" sz="2400" b="1" dirty="0" smtClean="0"/>
              <a:t>Einführung von Lebensarbeitszeitkonten prüfen</a:t>
            </a:r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de-DE" sz="2400" b="1" dirty="0" smtClean="0"/>
              <a:t>besondere Belastungen bei Ruhestandsregelung beachten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de-DE" sz="2700" b="1" dirty="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de-DE" sz="2700" b="1" dirty="0" smtClean="0"/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endParaRPr lang="de-DE" sz="1700" b="1" dirty="0" smtClean="0"/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endParaRPr lang="de-DE" sz="1700" b="1" dirty="0" smtClean="0"/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endParaRPr lang="de-DE" sz="3400" b="1" dirty="0" smtClean="0"/>
          </a:p>
        </p:txBody>
      </p:sp>
      <p:sp>
        <p:nvSpPr>
          <p:cNvPr id="27651" name="Titel 1"/>
          <p:cNvSpPr txBox="1">
            <a:spLocks/>
          </p:cNvSpPr>
          <p:nvPr/>
        </p:nvSpPr>
        <p:spPr bwMode="auto">
          <a:xfrm>
            <a:off x="457200" y="274638"/>
            <a:ext cx="8229600" cy="193040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altLang="de-DE" sz="4000" b="1">
                <a:solidFill>
                  <a:schemeClr val="bg1"/>
                </a:solidFill>
                <a:latin typeface="Corporate S"/>
              </a:rPr>
              <a:t>EINE ALTERNATIVE PERSONALPOLITIK IST MÖGLICH</a:t>
            </a:r>
            <a:br>
              <a:rPr lang="de-DE" altLang="de-DE" sz="4000" b="1">
                <a:solidFill>
                  <a:schemeClr val="bg1"/>
                </a:solidFill>
                <a:latin typeface="Corporate S"/>
              </a:rPr>
            </a:br>
            <a:endParaRPr lang="de-DE" altLang="de-DE" sz="3600">
              <a:solidFill>
                <a:schemeClr val="bg1"/>
              </a:solidFill>
              <a:latin typeface="Corporate 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340</Words>
  <Application>Microsoft Office PowerPoint</Application>
  <PresentationFormat>Bildschirmpräsentation (4:3)</PresentationFormat>
  <Paragraphs>149</Paragraphs>
  <Slides>12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D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Corinna Wolf</dc:creator>
  <cp:lastModifiedBy>Admin</cp:lastModifiedBy>
  <cp:revision>47</cp:revision>
  <dcterms:created xsi:type="dcterms:W3CDTF">2015-06-09T10:21:38Z</dcterms:created>
  <dcterms:modified xsi:type="dcterms:W3CDTF">2015-07-15T14:56:10Z</dcterms:modified>
</cp:coreProperties>
</file>